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Akzidenz-Grotesk Bold" panose="020B0604020202020204" charset="0"/>
      <p:regular r:id="rId17"/>
    </p:embeddedFont>
    <p:embeddedFont>
      <p:font typeface="Akzidenz-Grotesk Heavy" panose="020B0604020202020204" charset="0"/>
      <p:regular r:id="rId18"/>
    </p:embeddedFont>
    <p:embeddedFont>
      <p:font typeface="Inter Bold" panose="020B0604020202020204" charset="0"/>
      <p:regular r:id="rId19"/>
    </p:embeddedFont>
    <p:embeddedFont>
      <p:font typeface="Peace Sans" panose="020B0604020202020204" charset="0"/>
      <p:regular r:id="rId20"/>
    </p:embeddedFont>
    <p:embeddedFont>
      <p:font typeface="Times New Roman Bold" panose="02020803070505020304" pitchFamily="18" charset="0"/>
      <p:regular r:id="rId21"/>
      <p:bold r:id="rId22"/>
    </p:embeddedFont>
    <p:embeddedFont>
      <p:font typeface="Times New Roman Ultra-Bold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0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6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2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9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67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7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5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9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4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svg"/><Relationship Id="rId7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8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09712" y="2072783"/>
            <a:ext cx="8693639" cy="8693639"/>
          </a:xfrm>
          <a:custGeom>
            <a:avLst/>
            <a:gdLst/>
            <a:ahLst/>
            <a:cxnLst/>
            <a:rect l="l" t="t" r="r" b="b"/>
            <a:pathLst>
              <a:path w="8693639" h="8693639">
                <a:moveTo>
                  <a:pt x="0" y="0"/>
                </a:moveTo>
                <a:lnTo>
                  <a:pt x="8693638" y="0"/>
                </a:lnTo>
                <a:lnTo>
                  <a:pt x="8693638" y="8693638"/>
                </a:lnTo>
                <a:lnTo>
                  <a:pt x="0" y="8693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88183" y="6850788"/>
            <a:ext cx="14699817" cy="5138811"/>
          </a:xfrm>
          <a:custGeom>
            <a:avLst/>
            <a:gdLst/>
            <a:ahLst/>
            <a:cxnLst/>
            <a:rect l="l" t="t" r="r" b="b"/>
            <a:pathLst>
              <a:path w="14699817" h="5138811">
                <a:moveTo>
                  <a:pt x="0" y="0"/>
                </a:moveTo>
                <a:lnTo>
                  <a:pt x="14699817" y="0"/>
                </a:lnTo>
                <a:lnTo>
                  <a:pt x="14699817" y="5138812"/>
                </a:lnTo>
                <a:lnTo>
                  <a:pt x="0" y="513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60547">
            <a:off x="-2199553" y="2153358"/>
            <a:ext cx="8956024" cy="9034492"/>
            <a:chOff x="0" y="0"/>
            <a:chExt cx="812800" cy="8199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9921"/>
            </a:xfrm>
            <a:custGeom>
              <a:avLst/>
              <a:gdLst/>
              <a:ahLst/>
              <a:cxnLst/>
              <a:rect l="l" t="t" r="r" b="b"/>
              <a:pathLst>
                <a:path w="812800" h="819921">
                  <a:moveTo>
                    <a:pt x="406400" y="0"/>
                  </a:moveTo>
                  <a:cubicBezTo>
                    <a:pt x="181951" y="0"/>
                    <a:pt x="0" y="183546"/>
                    <a:pt x="0" y="409961"/>
                  </a:cubicBezTo>
                  <a:cubicBezTo>
                    <a:pt x="0" y="636376"/>
                    <a:pt x="181951" y="819921"/>
                    <a:pt x="406400" y="819921"/>
                  </a:cubicBezTo>
                  <a:cubicBezTo>
                    <a:pt x="630849" y="819921"/>
                    <a:pt x="812800" y="636376"/>
                    <a:pt x="812800" y="409961"/>
                  </a:cubicBezTo>
                  <a:cubicBezTo>
                    <a:pt x="812800" y="18354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8176" r="-4817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3090219" y="7195014"/>
            <a:ext cx="5558136" cy="2721171"/>
          </a:xfrm>
          <a:custGeom>
            <a:avLst/>
            <a:gdLst/>
            <a:ahLst/>
            <a:cxnLst/>
            <a:rect l="l" t="t" r="r" b="b"/>
            <a:pathLst>
              <a:path w="5558136" h="2721171">
                <a:moveTo>
                  <a:pt x="0" y="0"/>
                </a:moveTo>
                <a:lnTo>
                  <a:pt x="5558136" y="0"/>
                </a:lnTo>
                <a:lnTo>
                  <a:pt x="5558136" y="2721171"/>
                </a:lnTo>
                <a:lnTo>
                  <a:pt x="0" y="2721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6686804" y="773625"/>
            <a:ext cx="297059" cy="1932094"/>
          </a:xfrm>
          <a:custGeom>
            <a:avLst/>
            <a:gdLst/>
            <a:ahLst/>
            <a:cxnLst/>
            <a:rect l="l" t="t" r="r" b="b"/>
            <a:pathLst>
              <a:path w="297059" h="1932094">
                <a:moveTo>
                  <a:pt x="0" y="0"/>
                </a:moveTo>
                <a:lnTo>
                  <a:pt x="297060" y="0"/>
                </a:lnTo>
                <a:lnTo>
                  <a:pt x="297060" y="1932093"/>
                </a:lnTo>
                <a:lnTo>
                  <a:pt x="0" y="1932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04357" y="6419602"/>
            <a:ext cx="4943998" cy="3791755"/>
            <a:chOff x="0" y="0"/>
            <a:chExt cx="914138" cy="7010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138" cy="701090"/>
            </a:xfrm>
            <a:custGeom>
              <a:avLst/>
              <a:gdLst/>
              <a:ahLst/>
              <a:cxnLst/>
              <a:rect l="l" t="t" r="r" b="b"/>
              <a:pathLst>
                <a:path w="914138" h="701090">
                  <a:moveTo>
                    <a:pt x="710938" y="0"/>
                  </a:moveTo>
                  <a:cubicBezTo>
                    <a:pt x="823168" y="0"/>
                    <a:pt x="914138" y="156935"/>
                    <a:pt x="914138" y="350545"/>
                  </a:cubicBezTo>
                  <a:cubicBezTo>
                    <a:pt x="914138" y="544156"/>
                    <a:pt x="823168" y="701090"/>
                    <a:pt x="710938" y="701090"/>
                  </a:cubicBezTo>
                  <a:lnTo>
                    <a:pt x="203200" y="701090"/>
                  </a:lnTo>
                  <a:cubicBezTo>
                    <a:pt x="90970" y="701090"/>
                    <a:pt x="0" y="544156"/>
                    <a:pt x="0" y="350545"/>
                  </a:cubicBezTo>
                  <a:cubicBezTo>
                    <a:pt x="0" y="156935"/>
                    <a:pt x="90970" y="0"/>
                    <a:pt x="203200" y="0"/>
                  </a:cubicBezTo>
                  <a:lnTo>
                    <a:pt x="710938" y="0"/>
                  </a:lnTo>
                </a:path>
              </a:pathLst>
            </a:custGeom>
            <a:blipFill>
              <a:blip r:embed="rId9"/>
              <a:stretch>
                <a:fillRect l="-19590" r="-19590" b="-36106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8395243" y="2547705"/>
            <a:ext cx="9892757" cy="225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2"/>
              </a:lnSpc>
            </a:pPr>
            <a:r>
              <a:rPr lang="en-US" sz="4800">
                <a:solidFill>
                  <a:srgbClr val="25471C"/>
                </a:solidFill>
                <a:latin typeface="Peace Sans"/>
                <a:ea typeface="Peace Sans"/>
                <a:cs typeface="Peace Sans"/>
                <a:sym typeface="Peace Sans"/>
              </a:rPr>
              <a:t>ENHANCED SUBWAY FLOOD MANAGEMENT SYSTEM USING IOT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95243" y="5285570"/>
            <a:ext cx="8876979" cy="89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>
                <a:solidFill>
                  <a:srgbClr val="2B2A25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Enhancing the Existing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7635" y="7741554"/>
            <a:ext cx="218689" cy="249931"/>
          </a:xfrm>
          <a:custGeom>
            <a:avLst/>
            <a:gdLst/>
            <a:ahLst/>
            <a:cxnLst/>
            <a:rect l="l" t="t" r="r" b="b"/>
            <a:pathLst>
              <a:path w="218689" h="249931">
                <a:moveTo>
                  <a:pt x="0" y="0"/>
                </a:moveTo>
                <a:lnTo>
                  <a:pt x="218690" y="0"/>
                </a:lnTo>
                <a:lnTo>
                  <a:pt x="218690" y="249930"/>
                </a:lnTo>
                <a:lnTo>
                  <a:pt x="0" y="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88407" y="2972553"/>
            <a:ext cx="8696301" cy="7044658"/>
            <a:chOff x="0" y="0"/>
            <a:chExt cx="679966" cy="5508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9966" cy="550824"/>
            </a:xfrm>
            <a:custGeom>
              <a:avLst/>
              <a:gdLst/>
              <a:ahLst/>
              <a:cxnLst/>
              <a:rect l="l" t="t" r="r" b="b"/>
              <a:pathLst>
                <a:path w="679966" h="550824">
                  <a:moveTo>
                    <a:pt x="476766" y="0"/>
                  </a:moveTo>
                  <a:cubicBezTo>
                    <a:pt x="588996" y="0"/>
                    <a:pt x="679966" y="123298"/>
                    <a:pt x="679966" y="275412"/>
                  </a:cubicBezTo>
                  <a:cubicBezTo>
                    <a:pt x="679966" y="427525"/>
                    <a:pt x="588996" y="550824"/>
                    <a:pt x="476766" y="550824"/>
                  </a:cubicBezTo>
                  <a:lnTo>
                    <a:pt x="203200" y="550824"/>
                  </a:lnTo>
                  <a:cubicBezTo>
                    <a:pt x="90970" y="550824"/>
                    <a:pt x="0" y="427525"/>
                    <a:pt x="0" y="275412"/>
                  </a:cubicBezTo>
                  <a:cubicBezTo>
                    <a:pt x="0" y="123298"/>
                    <a:pt x="90970" y="0"/>
                    <a:pt x="203200" y="0"/>
                  </a:cubicBezTo>
                  <a:lnTo>
                    <a:pt x="476766" y="0"/>
                  </a:lnTo>
                </a:path>
              </a:pathLst>
            </a:custGeom>
            <a:blipFill>
              <a:blip r:embed="rId4"/>
              <a:stretch>
                <a:fillRect l="-4005" r="-400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904390" y="-2711502"/>
            <a:ext cx="5684055" cy="56840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EDC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1244561" y="-85877"/>
            <a:ext cx="297059" cy="1932094"/>
          </a:xfrm>
          <a:custGeom>
            <a:avLst/>
            <a:gdLst/>
            <a:ahLst/>
            <a:cxnLst/>
            <a:rect l="l" t="t" r="r" b="b"/>
            <a:pathLst>
              <a:path w="297059" h="1932094">
                <a:moveTo>
                  <a:pt x="0" y="0"/>
                </a:moveTo>
                <a:lnTo>
                  <a:pt x="297059" y="0"/>
                </a:lnTo>
                <a:lnTo>
                  <a:pt x="297059" y="1932094"/>
                </a:lnTo>
                <a:lnTo>
                  <a:pt x="0" y="193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3000" y="2698713"/>
            <a:ext cx="12016138" cy="700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48"/>
              </a:lnSpc>
            </a:pPr>
            <a:r>
              <a:rPr lang="en-US" sz="396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AI-Driven Flood Prediction:</a:t>
            </a:r>
          </a:p>
          <a:p>
            <a:pPr marL="855647" lvl="1" indent="-427824" algn="just">
              <a:lnSpc>
                <a:spcPts val="5548"/>
              </a:lnSpc>
              <a:buFont typeface="Arial"/>
              <a:buChar char="•"/>
            </a:pPr>
            <a:r>
              <a:rPr lang="en-US" sz="39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Utilizing Artificial Intelligence (AI) and predict potential flood occurrences.</a:t>
            </a:r>
          </a:p>
          <a:p>
            <a:pPr marL="855647" lvl="1" indent="-427824" algn="just">
              <a:lnSpc>
                <a:spcPts val="5548"/>
              </a:lnSpc>
              <a:buFont typeface="Arial"/>
              <a:buChar char="•"/>
            </a:pPr>
            <a:r>
              <a:rPr lang="en-US" sz="39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forecasting and preemptive measures for effective subway flood management.</a:t>
            </a:r>
          </a:p>
          <a:p>
            <a:pPr algn="just">
              <a:lnSpc>
                <a:spcPts val="5548"/>
              </a:lnSpc>
            </a:pPr>
            <a:r>
              <a:rPr lang="en-US" sz="396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Analytics for Risk Assessment:</a:t>
            </a:r>
          </a:p>
          <a:p>
            <a:pPr marL="855647" lvl="1" indent="-427824" algn="just">
              <a:lnSpc>
                <a:spcPts val="5548"/>
              </a:lnSpc>
              <a:buFont typeface="Arial"/>
              <a:buChar char="•"/>
            </a:pPr>
            <a:r>
              <a:rPr lang="en-US" sz="39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Leveraging data analytics tools for comprehensive risk assessment and scenario analysis.</a:t>
            </a:r>
          </a:p>
          <a:p>
            <a:pPr marL="855647" lvl="1" indent="-427824" algn="just">
              <a:lnSpc>
                <a:spcPts val="5548"/>
              </a:lnSpc>
              <a:buFont typeface="Arial"/>
              <a:buChar char="•"/>
            </a:pPr>
            <a:r>
              <a:rPr lang="en-US" sz="39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data-driven insights to devise adaptive strategiesfor subway flood mitigation and response.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990" y="550666"/>
            <a:ext cx="6549352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819"/>
              </a:lnSpc>
              <a:spcBef>
                <a:spcPct val="0"/>
              </a:spcBef>
            </a:pPr>
            <a:r>
              <a:rPr lang="en-US" sz="6999" b="1">
                <a:solidFill>
                  <a:srgbClr val="2B2A25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Future Scope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27419" y="1363782"/>
            <a:ext cx="5260581" cy="8923218"/>
            <a:chOff x="0" y="0"/>
            <a:chExt cx="47917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177" cy="812800"/>
            </a:xfrm>
            <a:custGeom>
              <a:avLst/>
              <a:gdLst/>
              <a:ahLst/>
              <a:cxnLst/>
              <a:rect l="l" t="t" r="r" b="b"/>
              <a:pathLst>
                <a:path w="479177" h="812800">
                  <a:moveTo>
                    <a:pt x="0" y="0"/>
                  </a:moveTo>
                  <a:lnTo>
                    <a:pt x="479177" y="0"/>
                  </a:lnTo>
                  <a:lnTo>
                    <a:pt x="47917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FD2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917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99386" y="-270164"/>
            <a:ext cx="8490720" cy="7409741"/>
            <a:chOff x="0" y="0"/>
            <a:chExt cx="736408" cy="6426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6408" cy="642654"/>
            </a:xfrm>
            <a:custGeom>
              <a:avLst/>
              <a:gdLst/>
              <a:ahLst/>
              <a:cxnLst/>
              <a:rect l="l" t="t" r="r" b="b"/>
              <a:pathLst>
                <a:path w="736408" h="642654">
                  <a:moveTo>
                    <a:pt x="368204" y="0"/>
                  </a:moveTo>
                  <a:cubicBezTo>
                    <a:pt x="164851" y="0"/>
                    <a:pt x="0" y="143863"/>
                    <a:pt x="0" y="321327"/>
                  </a:cubicBezTo>
                  <a:cubicBezTo>
                    <a:pt x="0" y="498791"/>
                    <a:pt x="164851" y="642654"/>
                    <a:pt x="368204" y="642654"/>
                  </a:cubicBezTo>
                  <a:cubicBezTo>
                    <a:pt x="571557" y="642654"/>
                    <a:pt x="736408" y="498791"/>
                    <a:pt x="736408" y="321327"/>
                  </a:cubicBezTo>
                  <a:cubicBezTo>
                    <a:pt x="736408" y="143863"/>
                    <a:pt x="571557" y="0"/>
                    <a:pt x="368204" y="0"/>
                  </a:cubicBezTo>
                  <a:close/>
                </a:path>
              </a:pathLst>
            </a:custGeom>
            <a:blipFill>
              <a:blip r:embed="rId2"/>
              <a:stretch>
                <a:fillRect l="-8179" r="-817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016377"/>
            <a:ext cx="7803651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28700" y="1364927"/>
            <a:ext cx="6508382" cy="142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7499" b="1">
                <a:solidFill>
                  <a:srgbClr val="25471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OUTCOMES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209" y="3612522"/>
            <a:ext cx="11843034" cy="564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3564" lvl="1" indent="-521782" algn="l">
              <a:lnSpc>
                <a:spcPts val="6766"/>
              </a:lnSpc>
              <a:buFont typeface="Arial"/>
              <a:buChar char="•"/>
            </a:pPr>
            <a:r>
              <a:rPr lang="en-US" sz="48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Efficient crisis response : </a:t>
            </a:r>
            <a:r>
              <a:rPr lang="en-US" sz="48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Minimizing downtime during floods </a:t>
            </a:r>
          </a:p>
          <a:p>
            <a:pPr marL="946515" lvl="1" indent="-473258" algn="l">
              <a:lnSpc>
                <a:spcPts val="6137"/>
              </a:lnSpc>
              <a:buFont typeface="Arial"/>
              <a:buChar char="•"/>
            </a:pPr>
            <a:r>
              <a:rPr lang="en-US" sz="438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Government collaboration : </a:t>
            </a:r>
            <a:r>
              <a:rPr lang="en-US" sz="43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Partnering for widespread implementation</a:t>
            </a:r>
          </a:p>
          <a:p>
            <a:pPr marL="946515" lvl="1" indent="-473258" algn="l">
              <a:lnSpc>
                <a:spcPts val="6137"/>
              </a:lnSpc>
              <a:buFont typeface="Arial"/>
              <a:buChar char="•"/>
            </a:pPr>
            <a:r>
              <a:rPr lang="en-US" sz="438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User-friendly impact : </a:t>
            </a:r>
            <a:r>
              <a:rPr lang="en-US" sz="43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monitoring accessible to the public</a:t>
            </a:r>
          </a:p>
          <a:p>
            <a:pPr marL="946515" lvl="1" indent="-473258" algn="l">
              <a:lnSpc>
                <a:spcPts val="6137"/>
              </a:lnSpc>
              <a:buFont typeface="Arial"/>
              <a:buChar char="•"/>
            </a:pPr>
            <a:r>
              <a:rPr lang="en-US" sz="438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Timely intervention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65395" y="172402"/>
            <a:ext cx="9230459" cy="142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7499" b="1">
                <a:solidFill>
                  <a:srgbClr val="25471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BIBILOGRAPHY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9682" y="1783777"/>
            <a:ext cx="17197459" cy="756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https://www.thehindu.com/news/cities/chennai/several-subways- inundated/article33173280.ece </a:t>
            </a:r>
          </a:p>
          <a:p>
            <a:pPr algn="l">
              <a:lnSpc>
                <a:spcPts val="3978"/>
              </a:lnSpc>
            </a:pPr>
            <a:endParaRPr lang="en-US" sz="2841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978"/>
              </a:lnSpc>
            </a:pPr>
            <a:r>
              <a:rPr lang="en-US" sz="284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https://www.thehindu.com/news/national/tamil-nadu/great-escape-from-a-submerging-suv-in-a-chennai-subway-a-first-person-account/article67608687.ece</a:t>
            </a:r>
          </a:p>
          <a:p>
            <a:pPr algn="l">
              <a:lnSpc>
                <a:spcPts val="3978"/>
              </a:lnSpc>
            </a:pPr>
            <a:endParaRPr lang="en-US" sz="2841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978"/>
              </a:lnSpc>
            </a:pPr>
            <a:r>
              <a:rPr lang="en-US" sz="284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https://www.thehindu.com/news/cities/chennai/waterfall-effect-at- subway/article20512482.ece </a:t>
            </a:r>
          </a:p>
          <a:p>
            <a:pPr algn="l">
              <a:lnSpc>
                <a:spcPts val="3978"/>
              </a:lnSpc>
            </a:pPr>
            <a:endParaRPr lang="en-US" sz="2841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978"/>
              </a:lnSpc>
            </a:pPr>
            <a:r>
              <a:rPr lang="en-US" sz="284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https://www.hindustantimes.com/india-news/cyclone-michaung-subway- submerged-under-floodwater-in-chennai-as-heavy-rain-pounds-city-video- 101701686444152.html </a:t>
            </a:r>
          </a:p>
          <a:p>
            <a:pPr algn="l">
              <a:lnSpc>
                <a:spcPts val="3978"/>
              </a:lnSpc>
            </a:pPr>
            <a:endParaRPr lang="en-US" sz="2841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978"/>
              </a:lnSpc>
            </a:pPr>
            <a:r>
              <a:rPr lang="en-US" sz="284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National Disaster Management Guidelines: Management of Urban Flooding, A publication of the National Disaster Management Authority, Government of India, ISBN: 978-93-80440-09-5, September 2010, New Delhi.</a:t>
            </a:r>
          </a:p>
          <a:p>
            <a:pPr algn="l">
              <a:lnSpc>
                <a:spcPts val="3978"/>
              </a:lnSpc>
            </a:pPr>
            <a:endParaRPr lang="en-US" sz="2841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978"/>
              </a:lnSpc>
            </a:pPr>
            <a:r>
              <a:rPr lang="en-US" sz="284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https://images.app.goo.gl/fKi6Sadvdft8eSQS7Post-Sandy Flood Resiliency in NYC: How to Prevent Subway Systems from Increasing Storm Surges, Jessie Jing, Brown University, December 23, 2021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001" y="457787"/>
            <a:ext cx="9066196" cy="9176048"/>
          </a:xfrm>
          <a:custGeom>
            <a:avLst/>
            <a:gdLst/>
            <a:ahLst/>
            <a:cxnLst/>
            <a:rect l="l" t="t" r="r" b="b"/>
            <a:pathLst>
              <a:path w="9066196" h="9176048">
                <a:moveTo>
                  <a:pt x="0" y="0"/>
                </a:moveTo>
                <a:lnTo>
                  <a:pt x="9066196" y="0"/>
                </a:lnTo>
                <a:lnTo>
                  <a:pt x="9066196" y="9176048"/>
                </a:lnTo>
                <a:lnTo>
                  <a:pt x="0" y="917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1" t="-1935" r="-82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12691" y="3711937"/>
            <a:ext cx="8741209" cy="4004171"/>
          </a:xfrm>
          <a:custGeom>
            <a:avLst/>
            <a:gdLst/>
            <a:ahLst/>
            <a:cxnLst/>
            <a:rect l="l" t="t" r="r" b="b"/>
            <a:pathLst>
              <a:path w="8741209" h="4004171">
                <a:moveTo>
                  <a:pt x="0" y="0"/>
                </a:moveTo>
                <a:lnTo>
                  <a:pt x="8741209" y="0"/>
                </a:lnTo>
                <a:lnTo>
                  <a:pt x="8741209" y="4004171"/>
                </a:lnTo>
                <a:lnTo>
                  <a:pt x="0" y="4004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00" r="-17677" b="-12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08977" y="1850263"/>
            <a:ext cx="5684010" cy="1100074"/>
          </a:xfrm>
          <a:custGeom>
            <a:avLst/>
            <a:gdLst/>
            <a:ahLst/>
            <a:cxnLst/>
            <a:rect l="l" t="t" r="r" b="b"/>
            <a:pathLst>
              <a:path w="5684010" h="1100074">
                <a:moveTo>
                  <a:pt x="0" y="0"/>
                </a:moveTo>
                <a:lnTo>
                  <a:pt x="5684010" y="0"/>
                </a:lnTo>
                <a:lnTo>
                  <a:pt x="5684010" y="1100074"/>
                </a:lnTo>
                <a:lnTo>
                  <a:pt x="0" y="110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896" r="-4423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678591" y="8159887"/>
            <a:ext cx="8609409" cy="79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  <a:spcBef>
                <a:spcPct val="0"/>
              </a:spcBef>
            </a:pPr>
            <a:r>
              <a:rPr lang="en-US" sz="414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Total Implementation Cost – Rs.75,000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1032" y="90484"/>
            <a:ext cx="15025690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Lean Canvas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0138" y="1244367"/>
            <a:ext cx="3438378" cy="2934305"/>
            <a:chOff x="0" y="0"/>
            <a:chExt cx="1482522" cy="12651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2522" cy="1265181"/>
            </a:xfrm>
            <a:custGeom>
              <a:avLst/>
              <a:gdLst/>
              <a:ahLst/>
              <a:cxnLst/>
              <a:rect l="l" t="t" r="r" b="b"/>
              <a:pathLst>
                <a:path w="1482522" h="1265181">
                  <a:moveTo>
                    <a:pt x="0" y="0"/>
                  </a:moveTo>
                  <a:lnTo>
                    <a:pt x="1482522" y="0"/>
                  </a:lnTo>
                  <a:lnTo>
                    <a:pt x="1482522" y="1265181"/>
                  </a:lnTo>
                  <a:lnTo>
                    <a:pt x="0" y="1265181"/>
                  </a:lnTo>
                  <a:close/>
                </a:path>
              </a:pathLst>
            </a:custGeom>
            <a:solidFill>
              <a:srgbClr val="2329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339921" y="1133669"/>
            <a:ext cx="7538258" cy="3063998"/>
            <a:chOff x="0" y="0"/>
            <a:chExt cx="3229358" cy="13126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9358" cy="1312604"/>
            </a:xfrm>
            <a:custGeom>
              <a:avLst/>
              <a:gdLst/>
              <a:ahLst/>
              <a:cxnLst/>
              <a:rect l="l" t="t" r="r" b="b"/>
              <a:pathLst>
                <a:path w="3229358" h="1312604">
                  <a:moveTo>
                    <a:pt x="0" y="0"/>
                  </a:moveTo>
                  <a:lnTo>
                    <a:pt x="3229358" y="0"/>
                  </a:lnTo>
                  <a:lnTo>
                    <a:pt x="3229358" y="1312604"/>
                  </a:lnTo>
                  <a:lnTo>
                    <a:pt x="0" y="1312604"/>
                  </a:lnTo>
                  <a:close/>
                </a:path>
              </a:pathLst>
            </a:custGeom>
            <a:solidFill>
              <a:srgbClr val="489DD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54627" y="4317041"/>
            <a:ext cx="5188377" cy="2386971"/>
            <a:chOff x="0" y="0"/>
            <a:chExt cx="1950440" cy="8973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0440" cy="897322"/>
            </a:xfrm>
            <a:custGeom>
              <a:avLst/>
              <a:gdLst/>
              <a:ahLst/>
              <a:cxnLst/>
              <a:rect l="l" t="t" r="r" b="b"/>
              <a:pathLst>
                <a:path w="1950440" h="897322">
                  <a:moveTo>
                    <a:pt x="0" y="0"/>
                  </a:moveTo>
                  <a:lnTo>
                    <a:pt x="1950440" y="0"/>
                  </a:lnTo>
                  <a:lnTo>
                    <a:pt x="1950440" y="897322"/>
                  </a:lnTo>
                  <a:lnTo>
                    <a:pt x="0" y="897322"/>
                  </a:lnTo>
                  <a:close/>
                </a:path>
              </a:pathLst>
            </a:custGeom>
            <a:solidFill>
              <a:srgbClr val="489DD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497910" y="5098355"/>
            <a:ext cx="1658108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363306" y="917794"/>
            <a:ext cx="1751322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0842" y="1299641"/>
            <a:ext cx="3068531" cy="17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subway flood causes :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Prolonged waterlogging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 delays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losses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 hazards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40958" y="1171307"/>
            <a:ext cx="2407276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14137" y="1531559"/>
            <a:ext cx="6763637" cy="278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IOT system using closed environment with sensor system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Ultrasonic sensors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level sensor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ESP32module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Blynk and ThingSpeak for remote control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pump motor</a:t>
            </a:r>
          </a:p>
          <a:p>
            <a:pPr algn="l">
              <a:lnSpc>
                <a:spcPts val="2719"/>
              </a:lnSpc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520" y="4386409"/>
            <a:ext cx="4294065" cy="17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ALTERNATIVES</a:t>
            </a:r>
          </a:p>
          <a:p>
            <a:pPr algn="l">
              <a:lnSpc>
                <a:spcPts val="2719"/>
              </a:lnSpc>
            </a:pPr>
            <a:endParaRPr lang="en-US" sz="1942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drainage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Passive flood barriers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Non-integrated Sensor systems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307095" y="4289409"/>
            <a:ext cx="5813253" cy="2377931"/>
            <a:chOff x="0" y="0"/>
            <a:chExt cx="2506494" cy="10252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06494" cy="1025290"/>
            </a:xfrm>
            <a:custGeom>
              <a:avLst/>
              <a:gdLst/>
              <a:ahLst/>
              <a:cxnLst/>
              <a:rect l="l" t="t" r="r" b="b"/>
              <a:pathLst>
                <a:path w="2506494" h="1025290">
                  <a:moveTo>
                    <a:pt x="0" y="0"/>
                  </a:moveTo>
                  <a:lnTo>
                    <a:pt x="2506494" y="0"/>
                  </a:lnTo>
                  <a:lnTo>
                    <a:pt x="2506494" y="1025290"/>
                  </a:lnTo>
                  <a:lnTo>
                    <a:pt x="0" y="1025290"/>
                  </a:lnTo>
                  <a:close/>
                </a:path>
              </a:pathLst>
            </a:custGeom>
            <a:solidFill>
              <a:srgbClr val="23295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317923" y="4289409"/>
            <a:ext cx="5403403" cy="2417779"/>
            <a:chOff x="0" y="0"/>
            <a:chExt cx="2298638" cy="10285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98638" cy="1028537"/>
            </a:xfrm>
            <a:custGeom>
              <a:avLst/>
              <a:gdLst/>
              <a:ahLst/>
              <a:cxnLst/>
              <a:rect l="l" t="t" r="r" b="b"/>
              <a:pathLst>
                <a:path w="2298638" h="1028537">
                  <a:moveTo>
                    <a:pt x="0" y="0"/>
                  </a:moveTo>
                  <a:lnTo>
                    <a:pt x="2298638" y="0"/>
                  </a:lnTo>
                  <a:lnTo>
                    <a:pt x="2298638" y="1028537"/>
                  </a:lnTo>
                  <a:lnTo>
                    <a:pt x="0" y="1028537"/>
                  </a:lnTo>
                  <a:close/>
                </a:path>
              </a:pathLst>
            </a:custGeom>
            <a:solidFill>
              <a:srgbClr val="489DD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076805" y="4434034"/>
            <a:ext cx="4801374" cy="28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1"/>
              </a:lnSpc>
            </a:pPr>
            <a:r>
              <a:rPr lang="en-US" sz="16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VALUE PROPOSITION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78085" y="4765163"/>
            <a:ext cx="4570123" cy="209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method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monitoring system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 Evacuation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disruption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Timely Intervention</a:t>
            </a:r>
          </a:p>
          <a:p>
            <a:pPr algn="l">
              <a:lnSpc>
                <a:spcPts val="2719"/>
              </a:lnSpc>
            </a:pPr>
            <a:endParaRPr lang="en-US" sz="1942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366568" y="4482471"/>
            <a:ext cx="2166274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CHANNELS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66784" y="5094370"/>
            <a:ext cx="4048815" cy="141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 contracts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- private partnership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Pilot programs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city tenders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72173" y="1133669"/>
            <a:ext cx="5592804" cy="2934305"/>
            <a:chOff x="0" y="0"/>
            <a:chExt cx="2497498" cy="13103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7498" cy="1310330"/>
            </a:xfrm>
            <a:custGeom>
              <a:avLst/>
              <a:gdLst/>
              <a:ahLst/>
              <a:cxnLst/>
              <a:rect l="l" t="t" r="r" b="b"/>
              <a:pathLst>
                <a:path w="2497498" h="1310330">
                  <a:moveTo>
                    <a:pt x="0" y="0"/>
                  </a:moveTo>
                  <a:lnTo>
                    <a:pt x="2497498" y="0"/>
                  </a:lnTo>
                  <a:lnTo>
                    <a:pt x="2497498" y="1310330"/>
                  </a:lnTo>
                  <a:lnTo>
                    <a:pt x="0" y="1310330"/>
                  </a:lnTo>
                  <a:close/>
                </a:path>
              </a:pathLst>
            </a:custGeom>
            <a:solidFill>
              <a:srgbClr val="23295D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842395" y="1381450"/>
            <a:ext cx="4354459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SEGMENTS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51049" y="1966516"/>
            <a:ext cx="4537150" cy="141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Municipal transit authorities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developers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Emergency management agencies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City planners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54627" y="6875831"/>
            <a:ext cx="5423850" cy="2773489"/>
            <a:chOff x="0" y="0"/>
            <a:chExt cx="2372029" cy="121293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72029" cy="1212939"/>
            </a:xfrm>
            <a:custGeom>
              <a:avLst/>
              <a:gdLst/>
              <a:ahLst/>
              <a:cxnLst/>
              <a:rect l="l" t="t" r="r" b="b"/>
              <a:pathLst>
                <a:path w="2372029" h="1212939">
                  <a:moveTo>
                    <a:pt x="0" y="0"/>
                  </a:moveTo>
                  <a:lnTo>
                    <a:pt x="2372029" y="0"/>
                  </a:lnTo>
                  <a:lnTo>
                    <a:pt x="2372029" y="1212939"/>
                  </a:lnTo>
                  <a:lnTo>
                    <a:pt x="0" y="1212939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890842" y="6935588"/>
            <a:ext cx="3407658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STRUCTURE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9848" y="7362052"/>
            <a:ext cx="5043156" cy="17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Costs : Hardware/software development ,and IOT integration -Rs 30,000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Costs : Production, Installation ,and maintenance -  Rs 45,000 per unit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307095" y="6836181"/>
            <a:ext cx="6443954" cy="2813140"/>
            <a:chOff x="0" y="0"/>
            <a:chExt cx="3395553" cy="148234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395553" cy="1482345"/>
            </a:xfrm>
            <a:custGeom>
              <a:avLst/>
              <a:gdLst/>
              <a:ahLst/>
              <a:cxnLst/>
              <a:rect l="l" t="t" r="r" b="b"/>
              <a:pathLst>
                <a:path w="3395553" h="1482345">
                  <a:moveTo>
                    <a:pt x="0" y="0"/>
                  </a:moveTo>
                  <a:lnTo>
                    <a:pt x="3395553" y="0"/>
                  </a:lnTo>
                  <a:lnTo>
                    <a:pt x="3395553" y="1482345"/>
                  </a:lnTo>
                  <a:lnTo>
                    <a:pt x="0" y="1482345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3084328" y="6856006"/>
            <a:ext cx="4648799" cy="2773489"/>
            <a:chOff x="0" y="0"/>
            <a:chExt cx="2004418" cy="119584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04418" cy="1195843"/>
            </a:xfrm>
            <a:custGeom>
              <a:avLst/>
              <a:gdLst/>
              <a:ahLst/>
              <a:cxnLst/>
              <a:rect l="l" t="t" r="r" b="b"/>
              <a:pathLst>
                <a:path w="2004418" h="1195843">
                  <a:moveTo>
                    <a:pt x="0" y="0"/>
                  </a:moveTo>
                  <a:lnTo>
                    <a:pt x="2004418" y="0"/>
                  </a:lnTo>
                  <a:lnTo>
                    <a:pt x="2004418" y="1195843"/>
                  </a:lnTo>
                  <a:lnTo>
                    <a:pt x="0" y="1195843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3519091" y="7024841"/>
            <a:ext cx="3165299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 MATRICS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19091" y="7620366"/>
            <a:ext cx="3779271" cy="141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&gt;95% sensor accuracy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50%  reduction in evacuation time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 in subway downtime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604157" y="7599954"/>
            <a:ext cx="6146892" cy="209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Licensing  fees : Rs 20,000(per unit)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contracts : Rs 30,000(per unit)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subscription : Rs 15,000(per unit)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 grants: Rs 15,000(per unit)</a:t>
            </a:r>
          </a:p>
          <a:p>
            <a:pPr marL="419413" lvl="1" indent="-209706" algn="l">
              <a:lnSpc>
                <a:spcPts val="2719"/>
              </a:lnSpc>
              <a:buFont typeface="Arial"/>
              <a:buChar char="•"/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Projected manual reverse : Rs 80,000(after deployment)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604157" y="7067757"/>
            <a:ext cx="4238126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 STRUCTURE</a:t>
            </a:r>
          </a:p>
        </p:txBody>
      </p:sp>
      <p:sp>
        <p:nvSpPr>
          <p:cNvPr id="39" name="AutoShape 39"/>
          <p:cNvSpPr/>
          <p:nvPr/>
        </p:nvSpPr>
        <p:spPr>
          <a:xfrm>
            <a:off x="3272318" y="739182"/>
            <a:ext cx="11551841" cy="0"/>
          </a:xfrm>
          <a:prstGeom prst="line">
            <a:avLst/>
          </a:prstGeom>
          <a:ln w="57150" cap="flat">
            <a:solidFill>
              <a:srgbClr val="489DD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654627" y="9730771"/>
            <a:ext cx="3936448" cy="3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1942">
                <a:solidFill>
                  <a:srgbClr val="2329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Cost:75,000/unit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97032" y="0"/>
            <a:ext cx="5684055" cy="10287000"/>
            <a:chOff x="0" y="0"/>
            <a:chExt cx="812800" cy="14710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71005"/>
            </a:xfrm>
            <a:custGeom>
              <a:avLst/>
              <a:gdLst/>
              <a:ahLst/>
              <a:cxnLst/>
              <a:rect l="l" t="t" r="r" b="b"/>
              <a:pathLst>
                <a:path w="812800" h="1471005">
                  <a:moveTo>
                    <a:pt x="0" y="0"/>
                  </a:moveTo>
                  <a:lnTo>
                    <a:pt x="812800" y="0"/>
                  </a:lnTo>
                  <a:lnTo>
                    <a:pt x="812800" y="1471005"/>
                  </a:lnTo>
                  <a:lnTo>
                    <a:pt x="0" y="1471005"/>
                  </a:lnTo>
                  <a:close/>
                </a:path>
              </a:pathLst>
            </a:custGeom>
            <a:solidFill>
              <a:srgbClr val="C6EDC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1518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00977" y="0"/>
            <a:ext cx="5684055" cy="10287000"/>
            <a:chOff x="0" y="0"/>
            <a:chExt cx="812800" cy="14710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471005"/>
            </a:xfrm>
            <a:custGeom>
              <a:avLst/>
              <a:gdLst/>
              <a:ahLst/>
              <a:cxnLst/>
              <a:rect l="l" t="t" r="r" b="b"/>
              <a:pathLst>
                <a:path w="812800" h="1471005">
                  <a:moveTo>
                    <a:pt x="0" y="0"/>
                  </a:moveTo>
                  <a:lnTo>
                    <a:pt x="812800" y="0"/>
                  </a:lnTo>
                  <a:lnTo>
                    <a:pt x="812800" y="1471005"/>
                  </a:lnTo>
                  <a:lnTo>
                    <a:pt x="0" y="1471005"/>
                  </a:lnTo>
                  <a:close/>
                </a:path>
              </a:pathLst>
            </a:custGeom>
            <a:solidFill>
              <a:srgbClr val="C6EDC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1518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885687"/>
            <a:ext cx="16230600" cy="5517183"/>
            <a:chOff x="0" y="0"/>
            <a:chExt cx="1329237" cy="4518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9237" cy="451841"/>
            </a:xfrm>
            <a:custGeom>
              <a:avLst/>
              <a:gdLst/>
              <a:ahLst/>
              <a:cxnLst/>
              <a:rect l="l" t="t" r="r" b="b"/>
              <a:pathLst>
                <a:path w="1329237" h="451841">
                  <a:moveTo>
                    <a:pt x="1126037" y="0"/>
                  </a:moveTo>
                  <a:cubicBezTo>
                    <a:pt x="1238267" y="0"/>
                    <a:pt x="1329237" y="101142"/>
                    <a:pt x="1329237" y="225920"/>
                  </a:cubicBezTo>
                  <a:cubicBezTo>
                    <a:pt x="1329237" y="350699"/>
                    <a:pt x="1238267" y="451841"/>
                    <a:pt x="1126037" y="451841"/>
                  </a:cubicBezTo>
                  <a:lnTo>
                    <a:pt x="203200" y="451841"/>
                  </a:lnTo>
                  <a:cubicBezTo>
                    <a:pt x="90970" y="451841"/>
                    <a:pt x="0" y="350699"/>
                    <a:pt x="0" y="225920"/>
                  </a:cubicBezTo>
                  <a:cubicBezTo>
                    <a:pt x="0" y="101142"/>
                    <a:pt x="90970" y="0"/>
                    <a:pt x="203200" y="0"/>
                  </a:cubicBezTo>
                  <a:lnTo>
                    <a:pt x="1126037" y="0"/>
                  </a:lnTo>
                </a:path>
              </a:pathLst>
            </a:custGeom>
            <a:blipFill>
              <a:blip r:embed="rId2"/>
              <a:stretch>
                <a:fillRect t="-20073" b="-7482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979822" y="3193941"/>
            <a:ext cx="12328356" cy="22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84"/>
              </a:lnSpc>
            </a:pPr>
            <a:r>
              <a:rPr lang="en-US" sz="12988">
                <a:solidFill>
                  <a:srgbClr val="2B2A25"/>
                </a:solidFill>
                <a:latin typeface="Peace Sans"/>
                <a:ea typeface="Peace Sans"/>
                <a:cs typeface="Peace Sans"/>
                <a:sym typeface="Peace San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52172" y="3985383"/>
            <a:ext cx="4835828" cy="6301617"/>
            <a:chOff x="0" y="0"/>
            <a:chExt cx="469021" cy="611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021" cy="611186"/>
            </a:xfrm>
            <a:custGeom>
              <a:avLst/>
              <a:gdLst/>
              <a:ahLst/>
              <a:cxnLst/>
              <a:rect l="l" t="t" r="r" b="b"/>
              <a:pathLst>
                <a:path w="469021" h="611186">
                  <a:moveTo>
                    <a:pt x="0" y="0"/>
                  </a:moveTo>
                  <a:lnTo>
                    <a:pt x="469021" y="0"/>
                  </a:lnTo>
                  <a:lnTo>
                    <a:pt x="469021" y="611186"/>
                  </a:lnTo>
                  <a:lnTo>
                    <a:pt x="0" y="611186"/>
                  </a:lnTo>
                  <a:close/>
                </a:path>
              </a:pathLst>
            </a:custGeom>
            <a:solidFill>
              <a:srgbClr val="AFD2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9021" cy="658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110641" y="-1532243"/>
            <a:ext cx="4835828" cy="48358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D2E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005711" y="550260"/>
            <a:ext cx="7282289" cy="4593240"/>
          </a:xfrm>
          <a:custGeom>
            <a:avLst/>
            <a:gdLst/>
            <a:ahLst/>
            <a:cxnLst/>
            <a:rect l="l" t="t" r="r" b="b"/>
            <a:pathLst>
              <a:path w="7282289" h="4593240">
                <a:moveTo>
                  <a:pt x="0" y="0"/>
                </a:moveTo>
                <a:lnTo>
                  <a:pt x="7282289" y="0"/>
                </a:lnTo>
                <a:lnTo>
                  <a:pt x="7282289" y="4593240"/>
                </a:lnTo>
                <a:lnTo>
                  <a:pt x="0" y="45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64" b="-3664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83785" y="2136796"/>
            <a:ext cx="6761494" cy="142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99"/>
              </a:lnSpc>
            </a:pPr>
            <a:r>
              <a:rPr lang="en-US" sz="7499" b="1">
                <a:solidFill>
                  <a:srgbClr val="2B2A25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7273" y="4149755"/>
            <a:ext cx="11463006" cy="581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9323" lvl="1" indent="-444661" algn="l">
              <a:lnSpc>
                <a:spcPts val="5766"/>
              </a:lnSpc>
              <a:buFont typeface="Arial"/>
              <a:buChar char="•"/>
            </a:pPr>
            <a:r>
              <a:rPr lang="en-US" sz="4119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subways flooding is the major problem. </a:t>
            </a:r>
          </a:p>
          <a:p>
            <a:pPr marL="889323" lvl="1" indent="-444661" algn="l">
              <a:lnSpc>
                <a:spcPts val="5766"/>
              </a:lnSpc>
              <a:buFont typeface="Arial"/>
              <a:buChar char="•"/>
            </a:pPr>
            <a:r>
              <a:rPr lang="en-US" sz="4119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Affects both transportation and passengers.</a:t>
            </a:r>
          </a:p>
          <a:p>
            <a:pPr marL="889323" lvl="1" indent="-444661" algn="l">
              <a:lnSpc>
                <a:spcPts val="5766"/>
              </a:lnSpc>
              <a:buFont typeface="Arial"/>
              <a:buChar char="•"/>
            </a:pPr>
            <a:r>
              <a:rPr lang="en-US" sz="4119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manual water removal process is delayed.</a:t>
            </a:r>
          </a:p>
          <a:p>
            <a:pPr marL="889323" lvl="1" indent="-444661" algn="l">
              <a:lnSpc>
                <a:spcPts val="5766"/>
              </a:lnSpc>
              <a:buFont typeface="Arial"/>
              <a:buChar char="•"/>
            </a:pPr>
            <a:r>
              <a:rPr lang="en-US" sz="4119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To overcome the barriers the automated stagnant water removal method is developed.</a:t>
            </a:r>
          </a:p>
          <a:p>
            <a:pPr marL="889323" lvl="1" indent="-444661" algn="l">
              <a:lnSpc>
                <a:spcPts val="5766"/>
              </a:lnSpc>
              <a:buFont typeface="Arial"/>
              <a:buChar char="•"/>
            </a:pPr>
            <a:r>
              <a:rPr lang="en-US" sz="4119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Send real-time notifications to both the public and authorized person.</a:t>
            </a:r>
          </a:p>
          <a:p>
            <a:pPr marL="0" lvl="0" indent="0" algn="l">
              <a:lnSpc>
                <a:spcPts val="5303"/>
              </a:lnSpc>
              <a:spcBef>
                <a:spcPct val="0"/>
              </a:spcBef>
            </a:pPr>
            <a:endParaRPr lang="en-US" sz="4119" b="1">
              <a:solidFill>
                <a:srgbClr val="2B2A25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805CC0D-4072-4398-5A08-F7B20DD2FA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A9903F28-C79F-B2B1-C1E1-759EFC54A6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D66D9-4FC6-2FE5-5C2F-653A962D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71500"/>
            <a:ext cx="1600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6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80337" y="7175069"/>
            <a:ext cx="218689" cy="249931"/>
          </a:xfrm>
          <a:custGeom>
            <a:avLst/>
            <a:gdLst/>
            <a:ahLst/>
            <a:cxnLst/>
            <a:rect l="l" t="t" r="r" b="b"/>
            <a:pathLst>
              <a:path w="218689" h="249931">
                <a:moveTo>
                  <a:pt x="0" y="0"/>
                </a:moveTo>
                <a:lnTo>
                  <a:pt x="218690" y="0"/>
                </a:lnTo>
                <a:lnTo>
                  <a:pt x="218690" y="249930"/>
                </a:lnTo>
                <a:lnTo>
                  <a:pt x="0" y="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80337" y="8237027"/>
            <a:ext cx="218689" cy="249931"/>
          </a:xfrm>
          <a:custGeom>
            <a:avLst/>
            <a:gdLst/>
            <a:ahLst/>
            <a:cxnLst/>
            <a:rect l="l" t="t" r="r" b="b"/>
            <a:pathLst>
              <a:path w="218689" h="249931">
                <a:moveTo>
                  <a:pt x="0" y="0"/>
                </a:moveTo>
                <a:lnTo>
                  <a:pt x="218690" y="0"/>
                </a:lnTo>
                <a:lnTo>
                  <a:pt x="218690" y="249930"/>
                </a:lnTo>
                <a:lnTo>
                  <a:pt x="0" y="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62118" y="7175069"/>
            <a:ext cx="218689" cy="249931"/>
          </a:xfrm>
          <a:custGeom>
            <a:avLst/>
            <a:gdLst/>
            <a:ahLst/>
            <a:cxnLst/>
            <a:rect l="l" t="t" r="r" b="b"/>
            <a:pathLst>
              <a:path w="218689" h="249931">
                <a:moveTo>
                  <a:pt x="0" y="0"/>
                </a:moveTo>
                <a:lnTo>
                  <a:pt x="218689" y="0"/>
                </a:lnTo>
                <a:lnTo>
                  <a:pt x="218689" y="249930"/>
                </a:lnTo>
                <a:lnTo>
                  <a:pt x="0" y="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2118" y="8237027"/>
            <a:ext cx="218689" cy="249931"/>
          </a:xfrm>
          <a:custGeom>
            <a:avLst/>
            <a:gdLst/>
            <a:ahLst/>
            <a:cxnLst/>
            <a:rect l="l" t="t" r="r" b="b"/>
            <a:pathLst>
              <a:path w="218689" h="249931">
                <a:moveTo>
                  <a:pt x="0" y="0"/>
                </a:moveTo>
                <a:lnTo>
                  <a:pt x="218689" y="0"/>
                </a:lnTo>
                <a:lnTo>
                  <a:pt x="218689" y="249930"/>
                </a:lnTo>
                <a:lnTo>
                  <a:pt x="0" y="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390414" y="2682770"/>
            <a:ext cx="8832123" cy="88321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499793" y="712998"/>
            <a:ext cx="2288240" cy="1086914"/>
          </a:xfrm>
          <a:custGeom>
            <a:avLst/>
            <a:gdLst/>
            <a:ahLst/>
            <a:cxnLst/>
            <a:rect l="l" t="t" r="r" b="b"/>
            <a:pathLst>
              <a:path w="2288240" h="1086914">
                <a:moveTo>
                  <a:pt x="0" y="0"/>
                </a:moveTo>
                <a:lnTo>
                  <a:pt x="2288240" y="0"/>
                </a:lnTo>
                <a:lnTo>
                  <a:pt x="2288240" y="1086914"/>
                </a:lnTo>
                <a:lnTo>
                  <a:pt x="0" y="1086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26917" y="2135979"/>
            <a:ext cx="9611789" cy="4677194"/>
          </a:xfrm>
          <a:custGeom>
            <a:avLst/>
            <a:gdLst/>
            <a:ahLst/>
            <a:cxnLst/>
            <a:rect l="l" t="t" r="r" b="b"/>
            <a:pathLst>
              <a:path w="9611789" h="4677194">
                <a:moveTo>
                  <a:pt x="0" y="0"/>
                </a:moveTo>
                <a:lnTo>
                  <a:pt x="9611788" y="0"/>
                </a:lnTo>
                <a:lnTo>
                  <a:pt x="9611788" y="4677194"/>
                </a:lnTo>
                <a:lnTo>
                  <a:pt x="0" y="46771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2" r="-222" b="-6771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26917" y="6598308"/>
            <a:ext cx="9536641" cy="3874261"/>
          </a:xfrm>
          <a:custGeom>
            <a:avLst/>
            <a:gdLst/>
            <a:ahLst/>
            <a:cxnLst/>
            <a:rect l="l" t="t" r="r" b="b"/>
            <a:pathLst>
              <a:path w="9536641" h="3874261">
                <a:moveTo>
                  <a:pt x="0" y="0"/>
                </a:moveTo>
                <a:lnTo>
                  <a:pt x="9536641" y="0"/>
                </a:lnTo>
                <a:lnTo>
                  <a:pt x="9536641" y="3874260"/>
                </a:lnTo>
                <a:lnTo>
                  <a:pt x="0" y="3874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27358" y="532023"/>
            <a:ext cx="12432541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19"/>
              </a:lnSpc>
            </a:pPr>
            <a:r>
              <a:rPr lang="en-US" sz="6999" b="1">
                <a:solidFill>
                  <a:srgbClr val="2B2A25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Impacts of Subway flood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67033" y="8113165"/>
            <a:ext cx="1153686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Health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356863" y="5325795"/>
            <a:ext cx="289743" cy="193337"/>
          </a:xfrm>
          <a:custGeom>
            <a:avLst/>
            <a:gdLst/>
            <a:ahLst/>
            <a:cxnLst/>
            <a:rect l="l" t="t" r="r" b="b"/>
            <a:pathLst>
              <a:path w="289743" h="193337">
                <a:moveTo>
                  <a:pt x="0" y="0"/>
                </a:moveTo>
                <a:lnTo>
                  <a:pt x="289742" y="0"/>
                </a:lnTo>
                <a:lnTo>
                  <a:pt x="289742" y="193338"/>
                </a:lnTo>
                <a:lnTo>
                  <a:pt x="0" y="19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7356863" y="6187728"/>
            <a:ext cx="289743" cy="193337"/>
          </a:xfrm>
          <a:custGeom>
            <a:avLst/>
            <a:gdLst/>
            <a:ahLst/>
            <a:cxnLst/>
            <a:rect l="l" t="t" r="r" b="b"/>
            <a:pathLst>
              <a:path w="289743" h="193337">
                <a:moveTo>
                  <a:pt x="0" y="0"/>
                </a:moveTo>
                <a:lnTo>
                  <a:pt x="289742" y="0"/>
                </a:lnTo>
                <a:lnTo>
                  <a:pt x="289742" y="193338"/>
                </a:lnTo>
                <a:lnTo>
                  <a:pt x="0" y="19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7356863" y="7049661"/>
            <a:ext cx="289743" cy="193337"/>
          </a:xfrm>
          <a:custGeom>
            <a:avLst/>
            <a:gdLst/>
            <a:ahLst/>
            <a:cxnLst/>
            <a:rect l="l" t="t" r="r" b="b"/>
            <a:pathLst>
              <a:path w="289743" h="193337">
                <a:moveTo>
                  <a:pt x="0" y="0"/>
                </a:moveTo>
                <a:lnTo>
                  <a:pt x="289742" y="0"/>
                </a:lnTo>
                <a:lnTo>
                  <a:pt x="289742" y="193338"/>
                </a:lnTo>
                <a:lnTo>
                  <a:pt x="0" y="19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7356863" y="7911594"/>
            <a:ext cx="289743" cy="193337"/>
          </a:xfrm>
          <a:custGeom>
            <a:avLst/>
            <a:gdLst/>
            <a:ahLst/>
            <a:cxnLst/>
            <a:rect l="l" t="t" r="r" b="b"/>
            <a:pathLst>
              <a:path w="289743" h="193337">
                <a:moveTo>
                  <a:pt x="0" y="0"/>
                </a:moveTo>
                <a:lnTo>
                  <a:pt x="289742" y="0"/>
                </a:lnTo>
                <a:lnTo>
                  <a:pt x="289742" y="193338"/>
                </a:lnTo>
                <a:lnTo>
                  <a:pt x="0" y="19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7356863" y="8773527"/>
            <a:ext cx="289743" cy="193337"/>
          </a:xfrm>
          <a:custGeom>
            <a:avLst/>
            <a:gdLst/>
            <a:ahLst/>
            <a:cxnLst/>
            <a:rect l="l" t="t" r="r" b="b"/>
            <a:pathLst>
              <a:path w="289743" h="193337">
                <a:moveTo>
                  <a:pt x="0" y="0"/>
                </a:moveTo>
                <a:lnTo>
                  <a:pt x="289742" y="0"/>
                </a:lnTo>
                <a:lnTo>
                  <a:pt x="289742" y="193338"/>
                </a:lnTo>
                <a:lnTo>
                  <a:pt x="0" y="19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799141" y="3523984"/>
            <a:ext cx="7715398" cy="9258300"/>
            <a:chOff x="0" y="0"/>
            <a:chExt cx="11062970" cy="132753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4"/>
              <a:stretch>
                <a:fillRect l="-29998" r="-2999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856893" y="5143500"/>
            <a:ext cx="5115227" cy="776208"/>
            <a:chOff x="0" y="0"/>
            <a:chExt cx="496119" cy="752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119" cy="75283"/>
            </a:xfrm>
            <a:custGeom>
              <a:avLst/>
              <a:gdLst/>
              <a:ahLst/>
              <a:cxnLst/>
              <a:rect l="l" t="t" r="r" b="b"/>
              <a:pathLst>
                <a:path w="496119" h="75283">
                  <a:moveTo>
                    <a:pt x="37642" y="0"/>
                  </a:moveTo>
                  <a:lnTo>
                    <a:pt x="458477" y="0"/>
                  </a:lnTo>
                  <a:cubicBezTo>
                    <a:pt x="468461" y="0"/>
                    <a:pt x="478035" y="3966"/>
                    <a:pt x="485094" y="11025"/>
                  </a:cubicBezTo>
                  <a:cubicBezTo>
                    <a:pt x="492153" y="18084"/>
                    <a:pt x="496119" y="27658"/>
                    <a:pt x="496119" y="37642"/>
                  </a:cubicBezTo>
                  <a:lnTo>
                    <a:pt x="496119" y="37642"/>
                  </a:lnTo>
                  <a:cubicBezTo>
                    <a:pt x="496119" y="47625"/>
                    <a:pt x="492153" y="57199"/>
                    <a:pt x="485094" y="64258"/>
                  </a:cubicBezTo>
                  <a:cubicBezTo>
                    <a:pt x="478035" y="71318"/>
                    <a:pt x="468461" y="75283"/>
                    <a:pt x="458477" y="75283"/>
                  </a:cubicBezTo>
                  <a:lnTo>
                    <a:pt x="37642" y="75283"/>
                  </a:lnTo>
                  <a:cubicBezTo>
                    <a:pt x="27658" y="75283"/>
                    <a:pt x="18084" y="71318"/>
                    <a:pt x="11025" y="64258"/>
                  </a:cubicBezTo>
                  <a:cubicBezTo>
                    <a:pt x="3966" y="57199"/>
                    <a:pt x="0" y="47625"/>
                    <a:pt x="0" y="37642"/>
                  </a:cubicBezTo>
                  <a:lnTo>
                    <a:pt x="0" y="37642"/>
                  </a:lnTo>
                  <a:cubicBezTo>
                    <a:pt x="0" y="27658"/>
                    <a:pt x="3966" y="18084"/>
                    <a:pt x="11025" y="11025"/>
                  </a:cubicBezTo>
                  <a:cubicBezTo>
                    <a:pt x="18084" y="3966"/>
                    <a:pt x="27658" y="0"/>
                    <a:pt x="37642" y="0"/>
                  </a:cubicBezTo>
                  <a:close/>
                </a:path>
              </a:pathLst>
            </a:custGeom>
            <a:solidFill>
              <a:srgbClr val="588B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119" cy="12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84209" y="4107173"/>
            <a:ext cx="7081215" cy="516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1712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Insufficient real-time monitoring.</a:t>
            </a:r>
          </a:p>
          <a:p>
            <a:pPr marL="891712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 Dependency on Manual Labor.</a:t>
            </a:r>
          </a:p>
          <a:p>
            <a:pPr marL="891712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Lack of proper Drainage.</a:t>
            </a:r>
          </a:p>
          <a:p>
            <a:pPr marL="940687" lvl="1" indent="-470344" algn="l">
              <a:lnSpc>
                <a:spcPts val="6099"/>
              </a:lnSpc>
              <a:buFont typeface="Arial"/>
              <a:buChar char="•"/>
            </a:pPr>
            <a:r>
              <a:rPr lang="en-US" sz="4357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Disrupted Transportation.</a:t>
            </a:r>
          </a:p>
          <a:p>
            <a:pPr marL="0" lvl="0" indent="0" algn="l">
              <a:lnSpc>
                <a:spcPts val="5782"/>
              </a:lnSpc>
              <a:spcBef>
                <a:spcPct val="0"/>
              </a:spcBef>
            </a:pPr>
            <a:endParaRPr lang="en-US" sz="4357" b="1">
              <a:solidFill>
                <a:srgbClr val="2B2A25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7310" y="500082"/>
            <a:ext cx="10953701" cy="127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1"/>
              </a:lnSpc>
            </a:pPr>
            <a:r>
              <a:rPr lang="en-US" sz="7199" b="1">
                <a:solidFill>
                  <a:srgbClr val="25471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Impacts and solutions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856893" y="4072760"/>
            <a:ext cx="5115227" cy="776208"/>
            <a:chOff x="0" y="0"/>
            <a:chExt cx="496119" cy="752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6119" cy="75283"/>
            </a:xfrm>
            <a:custGeom>
              <a:avLst/>
              <a:gdLst/>
              <a:ahLst/>
              <a:cxnLst/>
              <a:rect l="l" t="t" r="r" b="b"/>
              <a:pathLst>
                <a:path w="496119" h="75283">
                  <a:moveTo>
                    <a:pt x="37642" y="0"/>
                  </a:moveTo>
                  <a:lnTo>
                    <a:pt x="458477" y="0"/>
                  </a:lnTo>
                  <a:cubicBezTo>
                    <a:pt x="468461" y="0"/>
                    <a:pt x="478035" y="3966"/>
                    <a:pt x="485094" y="11025"/>
                  </a:cubicBezTo>
                  <a:cubicBezTo>
                    <a:pt x="492153" y="18084"/>
                    <a:pt x="496119" y="27658"/>
                    <a:pt x="496119" y="37642"/>
                  </a:cubicBezTo>
                  <a:lnTo>
                    <a:pt x="496119" y="37642"/>
                  </a:lnTo>
                  <a:cubicBezTo>
                    <a:pt x="496119" y="47625"/>
                    <a:pt x="492153" y="57199"/>
                    <a:pt x="485094" y="64258"/>
                  </a:cubicBezTo>
                  <a:cubicBezTo>
                    <a:pt x="478035" y="71318"/>
                    <a:pt x="468461" y="75283"/>
                    <a:pt x="458477" y="75283"/>
                  </a:cubicBezTo>
                  <a:lnTo>
                    <a:pt x="37642" y="75283"/>
                  </a:lnTo>
                  <a:cubicBezTo>
                    <a:pt x="27658" y="75283"/>
                    <a:pt x="18084" y="71318"/>
                    <a:pt x="11025" y="64258"/>
                  </a:cubicBezTo>
                  <a:cubicBezTo>
                    <a:pt x="3966" y="57199"/>
                    <a:pt x="0" y="47625"/>
                    <a:pt x="0" y="37642"/>
                  </a:cubicBezTo>
                  <a:lnTo>
                    <a:pt x="0" y="37642"/>
                  </a:lnTo>
                  <a:cubicBezTo>
                    <a:pt x="0" y="27658"/>
                    <a:pt x="3966" y="18084"/>
                    <a:pt x="11025" y="11025"/>
                  </a:cubicBezTo>
                  <a:cubicBezTo>
                    <a:pt x="18084" y="3966"/>
                    <a:pt x="27658" y="0"/>
                    <a:pt x="37642" y="0"/>
                  </a:cubicBezTo>
                  <a:close/>
                </a:path>
              </a:pathLst>
            </a:custGeom>
            <a:solidFill>
              <a:srgbClr val="588B2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96119" cy="12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56893" y="6139526"/>
            <a:ext cx="5115227" cy="776208"/>
            <a:chOff x="0" y="0"/>
            <a:chExt cx="496119" cy="752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6119" cy="75283"/>
            </a:xfrm>
            <a:custGeom>
              <a:avLst/>
              <a:gdLst/>
              <a:ahLst/>
              <a:cxnLst/>
              <a:rect l="l" t="t" r="r" b="b"/>
              <a:pathLst>
                <a:path w="496119" h="75283">
                  <a:moveTo>
                    <a:pt x="37642" y="0"/>
                  </a:moveTo>
                  <a:lnTo>
                    <a:pt x="458477" y="0"/>
                  </a:lnTo>
                  <a:cubicBezTo>
                    <a:pt x="468461" y="0"/>
                    <a:pt x="478035" y="3966"/>
                    <a:pt x="485094" y="11025"/>
                  </a:cubicBezTo>
                  <a:cubicBezTo>
                    <a:pt x="492153" y="18084"/>
                    <a:pt x="496119" y="27658"/>
                    <a:pt x="496119" y="37642"/>
                  </a:cubicBezTo>
                  <a:lnTo>
                    <a:pt x="496119" y="37642"/>
                  </a:lnTo>
                  <a:cubicBezTo>
                    <a:pt x="496119" y="47625"/>
                    <a:pt x="492153" y="57199"/>
                    <a:pt x="485094" y="64258"/>
                  </a:cubicBezTo>
                  <a:cubicBezTo>
                    <a:pt x="478035" y="71318"/>
                    <a:pt x="468461" y="75283"/>
                    <a:pt x="458477" y="75283"/>
                  </a:cubicBezTo>
                  <a:lnTo>
                    <a:pt x="37642" y="75283"/>
                  </a:lnTo>
                  <a:cubicBezTo>
                    <a:pt x="27658" y="75283"/>
                    <a:pt x="18084" y="71318"/>
                    <a:pt x="11025" y="64258"/>
                  </a:cubicBezTo>
                  <a:cubicBezTo>
                    <a:pt x="3966" y="57199"/>
                    <a:pt x="0" y="47625"/>
                    <a:pt x="0" y="37642"/>
                  </a:cubicBezTo>
                  <a:lnTo>
                    <a:pt x="0" y="37642"/>
                  </a:lnTo>
                  <a:cubicBezTo>
                    <a:pt x="0" y="27658"/>
                    <a:pt x="3966" y="18084"/>
                    <a:pt x="11025" y="11025"/>
                  </a:cubicBezTo>
                  <a:cubicBezTo>
                    <a:pt x="18084" y="3966"/>
                    <a:pt x="27658" y="0"/>
                    <a:pt x="37642" y="0"/>
                  </a:cubicBezTo>
                  <a:close/>
                </a:path>
              </a:pathLst>
            </a:custGeom>
            <a:solidFill>
              <a:srgbClr val="588B2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96119" cy="12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82378" y="7134809"/>
            <a:ext cx="5115227" cy="776208"/>
            <a:chOff x="0" y="0"/>
            <a:chExt cx="496119" cy="752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6119" cy="75283"/>
            </a:xfrm>
            <a:custGeom>
              <a:avLst/>
              <a:gdLst/>
              <a:ahLst/>
              <a:cxnLst/>
              <a:rect l="l" t="t" r="r" b="b"/>
              <a:pathLst>
                <a:path w="496119" h="75283">
                  <a:moveTo>
                    <a:pt x="37642" y="0"/>
                  </a:moveTo>
                  <a:lnTo>
                    <a:pt x="458477" y="0"/>
                  </a:lnTo>
                  <a:cubicBezTo>
                    <a:pt x="468461" y="0"/>
                    <a:pt x="478035" y="3966"/>
                    <a:pt x="485094" y="11025"/>
                  </a:cubicBezTo>
                  <a:cubicBezTo>
                    <a:pt x="492153" y="18084"/>
                    <a:pt x="496119" y="27658"/>
                    <a:pt x="496119" y="37642"/>
                  </a:cubicBezTo>
                  <a:lnTo>
                    <a:pt x="496119" y="37642"/>
                  </a:lnTo>
                  <a:cubicBezTo>
                    <a:pt x="496119" y="47625"/>
                    <a:pt x="492153" y="57199"/>
                    <a:pt x="485094" y="64258"/>
                  </a:cubicBezTo>
                  <a:cubicBezTo>
                    <a:pt x="478035" y="71318"/>
                    <a:pt x="468461" y="75283"/>
                    <a:pt x="458477" y="75283"/>
                  </a:cubicBezTo>
                  <a:lnTo>
                    <a:pt x="37642" y="75283"/>
                  </a:lnTo>
                  <a:cubicBezTo>
                    <a:pt x="27658" y="75283"/>
                    <a:pt x="18084" y="71318"/>
                    <a:pt x="11025" y="64258"/>
                  </a:cubicBezTo>
                  <a:cubicBezTo>
                    <a:pt x="3966" y="57199"/>
                    <a:pt x="0" y="47625"/>
                    <a:pt x="0" y="37642"/>
                  </a:cubicBezTo>
                  <a:lnTo>
                    <a:pt x="0" y="37642"/>
                  </a:lnTo>
                  <a:cubicBezTo>
                    <a:pt x="0" y="27658"/>
                    <a:pt x="3966" y="18084"/>
                    <a:pt x="11025" y="11025"/>
                  </a:cubicBezTo>
                  <a:cubicBezTo>
                    <a:pt x="18084" y="3966"/>
                    <a:pt x="27658" y="0"/>
                    <a:pt x="37642" y="0"/>
                  </a:cubicBezTo>
                  <a:close/>
                </a:path>
              </a:pathLst>
            </a:custGeom>
            <a:solidFill>
              <a:srgbClr val="588B2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96119" cy="12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82378" y="8093988"/>
            <a:ext cx="5115227" cy="776208"/>
            <a:chOff x="0" y="0"/>
            <a:chExt cx="496119" cy="7528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6119" cy="75283"/>
            </a:xfrm>
            <a:custGeom>
              <a:avLst/>
              <a:gdLst/>
              <a:ahLst/>
              <a:cxnLst/>
              <a:rect l="l" t="t" r="r" b="b"/>
              <a:pathLst>
                <a:path w="496119" h="75283">
                  <a:moveTo>
                    <a:pt x="37642" y="0"/>
                  </a:moveTo>
                  <a:lnTo>
                    <a:pt x="458477" y="0"/>
                  </a:lnTo>
                  <a:cubicBezTo>
                    <a:pt x="468461" y="0"/>
                    <a:pt x="478035" y="3966"/>
                    <a:pt x="485094" y="11025"/>
                  </a:cubicBezTo>
                  <a:cubicBezTo>
                    <a:pt x="492153" y="18084"/>
                    <a:pt x="496119" y="27658"/>
                    <a:pt x="496119" y="37642"/>
                  </a:cubicBezTo>
                  <a:lnTo>
                    <a:pt x="496119" y="37642"/>
                  </a:lnTo>
                  <a:cubicBezTo>
                    <a:pt x="496119" y="47625"/>
                    <a:pt x="492153" y="57199"/>
                    <a:pt x="485094" y="64258"/>
                  </a:cubicBezTo>
                  <a:cubicBezTo>
                    <a:pt x="478035" y="71318"/>
                    <a:pt x="468461" y="75283"/>
                    <a:pt x="458477" y="75283"/>
                  </a:cubicBezTo>
                  <a:lnTo>
                    <a:pt x="37642" y="75283"/>
                  </a:lnTo>
                  <a:cubicBezTo>
                    <a:pt x="27658" y="75283"/>
                    <a:pt x="18084" y="71318"/>
                    <a:pt x="11025" y="64258"/>
                  </a:cubicBezTo>
                  <a:cubicBezTo>
                    <a:pt x="3966" y="57199"/>
                    <a:pt x="0" y="47625"/>
                    <a:pt x="0" y="37642"/>
                  </a:cubicBezTo>
                  <a:lnTo>
                    <a:pt x="0" y="37642"/>
                  </a:lnTo>
                  <a:cubicBezTo>
                    <a:pt x="0" y="27658"/>
                    <a:pt x="3966" y="18084"/>
                    <a:pt x="11025" y="11025"/>
                  </a:cubicBezTo>
                  <a:cubicBezTo>
                    <a:pt x="18084" y="3966"/>
                    <a:pt x="27658" y="0"/>
                    <a:pt x="37642" y="0"/>
                  </a:cubicBezTo>
                  <a:close/>
                </a:path>
              </a:pathLst>
            </a:custGeom>
            <a:solidFill>
              <a:srgbClr val="588B2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96119" cy="12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745070" y="5258543"/>
            <a:ext cx="3338873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SWIFT EVACUATION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40621" y="7311021"/>
            <a:ext cx="4399114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PUBLIC INTIMATION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45070" y="8247143"/>
            <a:ext cx="3702009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NOTIFICATION ALERT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50109" y="4221473"/>
            <a:ext cx="3979767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TIMELY INTERVENTION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97007" y="6300708"/>
            <a:ext cx="5902134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89"/>
              </a:lnSpc>
            </a:pPr>
            <a:r>
              <a:rPr lang="en-US" sz="234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AUTOMATIC &amp;MANUAL CONTROL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3263" y="2746648"/>
            <a:ext cx="2569705" cy="9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8"/>
              </a:lnSpc>
            </a:pPr>
            <a:r>
              <a:rPr lang="en-US" sz="5300" b="1">
                <a:solidFill>
                  <a:srgbClr val="25471C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Existing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56893" y="2869520"/>
            <a:ext cx="5378888" cy="9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8"/>
              </a:lnSpc>
            </a:pPr>
            <a:r>
              <a:rPr lang="en-US" sz="5300" b="1">
                <a:solidFill>
                  <a:srgbClr val="25471C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Implementations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710" y="9052654"/>
            <a:ext cx="18331710" cy="1687990"/>
            <a:chOff x="0" y="0"/>
            <a:chExt cx="1777968" cy="163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7968" cy="163716"/>
            </a:xfrm>
            <a:custGeom>
              <a:avLst/>
              <a:gdLst/>
              <a:ahLst/>
              <a:cxnLst/>
              <a:rect l="l" t="t" r="r" b="b"/>
              <a:pathLst>
                <a:path w="1777968" h="163716">
                  <a:moveTo>
                    <a:pt x="0" y="0"/>
                  </a:moveTo>
                  <a:lnTo>
                    <a:pt x="1777968" y="0"/>
                  </a:lnTo>
                  <a:lnTo>
                    <a:pt x="1777968" y="163716"/>
                  </a:lnTo>
                  <a:lnTo>
                    <a:pt x="0" y="163716"/>
                  </a:lnTo>
                  <a:close/>
                </a:path>
              </a:pathLst>
            </a:custGeom>
            <a:solidFill>
              <a:srgbClr val="588B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77968" cy="211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2150538" y="5464546"/>
            <a:ext cx="422427" cy="281874"/>
          </a:xfrm>
          <a:custGeom>
            <a:avLst/>
            <a:gdLst/>
            <a:ahLst/>
            <a:cxnLst/>
            <a:rect l="l" t="t" r="r" b="b"/>
            <a:pathLst>
              <a:path w="422427" h="281874">
                <a:moveTo>
                  <a:pt x="0" y="0"/>
                </a:moveTo>
                <a:lnTo>
                  <a:pt x="422426" y="0"/>
                </a:lnTo>
                <a:lnTo>
                  <a:pt x="422426" y="281874"/>
                </a:lnTo>
                <a:lnTo>
                  <a:pt x="0" y="28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2150538" y="6642939"/>
            <a:ext cx="422427" cy="281874"/>
          </a:xfrm>
          <a:custGeom>
            <a:avLst/>
            <a:gdLst/>
            <a:ahLst/>
            <a:cxnLst/>
            <a:rect l="l" t="t" r="r" b="b"/>
            <a:pathLst>
              <a:path w="422427" h="281874">
                <a:moveTo>
                  <a:pt x="0" y="0"/>
                </a:moveTo>
                <a:lnTo>
                  <a:pt x="422426" y="0"/>
                </a:lnTo>
                <a:lnTo>
                  <a:pt x="422426" y="281874"/>
                </a:lnTo>
                <a:lnTo>
                  <a:pt x="0" y="28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5869" y="2441632"/>
            <a:ext cx="11371597" cy="575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2128" lvl="1" indent="-496064" algn="l">
              <a:lnSpc>
                <a:spcPts val="6433"/>
              </a:lnSpc>
              <a:buFont typeface="Arial"/>
              <a:buChar char="•"/>
            </a:pPr>
            <a:r>
              <a:rPr lang="en-US" sz="459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Govt initiated the drain and storm water systems</a:t>
            </a:r>
          </a:p>
          <a:p>
            <a:pPr marL="992128" lvl="1" indent="-496064" algn="l">
              <a:lnSpc>
                <a:spcPts val="6433"/>
              </a:lnSpc>
              <a:buFont typeface="Arial"/>
              <a:buChar char="•"/>
            </a:pPr>
            <a:r>
              <a:rPr lang="en-US" sz="459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RUBs / Subways suffering flood</a:t>
            </a:r>
          </a:p>
          <a:p>
            <a:pPr marL="992128" lvl="1" indent="-496064" algn="l">
              <a:lnSpc>
                <a:spcPts val="6433"/>
              </a:lnSpc>
              <a:buFont typeface="Arial"/>
              <a:buChar char="•"/>
            </a:pPr>
            <a:r>
              <a:rPr lang="en-US" sz="459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Essentials suffering due to Flood water</a:t>
            </a:r>
          </a:p>
          <a:p>
            <a:pPr marL="992128" lvl="1" indent="-496064" algn="l">
              <a:lnSpc>
                <a:spcPts val="6433"/>
              </a:lnSpc>
              <a:buFont typeface="Arial"/>
              <a:buChar char="•"/>
            </a:pPr>
            <a:r>
              <a:rPr lang="en-US" sz="459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 initial prevention systems</a:t>
            </a:r>
          </a:p>
          <a:p>
            <a:pPr marL="992128" lvl="1" indent="-496064" algn="l">
              <a:lnSpc>
                <a:spcPts val="6433"/>
              </a:lnSpc>
              <a:buFont typeface="Arial"/>
              <a:buChar char="•"/>
            </a:pPr>
            <a:r>
              <a:rPr lang="en-US" sz="459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Proposing an idea with preliminary safeguard with   cost-effective system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0961245" y="1912922"/>
            <a:ext cx="7326755" cy="5911007"/>
          </a:xfrm>
          <a:custGeom>
            <a:avLst/>
            <a:gdLst/>
            <a:ahLst/>
            <a:cxnLst/>
            <a:rect l="l" t="t" r="r" b="b"/>
            <a:pathLst>
              <a:path w="7326755" h="5911007">
                <a:moveTo>
                  <a:pt x="0" y="0"/>
                </a:moveTo>
                <a:lnTo>
                  <a:pt x="7326755" y="0"/>
                </a:lnTo>
                <a:lnTo>
                  <a:pt x="7326755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1410" y="372428"/>
            <a:ext cx="6006033" cy="115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500" b="1">
                <a:solidFill>
                  <a:srgbClr val="25471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CASE STUDY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558" y="6285479"/>
            <a:ext cx="218689" cy="249931"/>
          </a:xfrm>
          <a:custGeom>
            <a:avLst/>
            <a:gdLst/>
            <a:ahLst/>
            <a:cxnLst/>
            <a:rect l="l" t="t" r="r" b="b"/>
            <a:pathLst>
              <a:path w="218689" h="249931">
                <a:moveTo>
                  <a:pt x="0" y="0"/>
                </a:moveTo>
                <a:lnTo>
                  <a:pt x="218689" y="0"/>
                </a:lnTo>
                <a:lnTo>
                  <a:pt x="218689" y="249930"/>
                </a:lnTo>
                <a:lnTo>
                  <a:pt x="0" y="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558" y="7124211"/>
            <a:ext cx="218689" cy="249931"/>
          </a:xfrm>
          <a:custGeom>
            <a:avLst/>
            <a:gdLst/>
            <a:ahLst/>
            <a:cxnLst/>
            <a:rect l="l" t="t" r="r" b="b"/>
            <a:pathLst>
              <a:path w="218689" h="249931">
                <a:moveTo>
                  <a:pt x="0" y="0"/>
                </a:moveTo>
                <a:lnTo>
                  <a:pt x="218689" y="0"/>
                </a:lnTo>
                <a:lnTo>
                  <a:pt x="218689" y="249931"/>
                </a:lnTo>
                <a:lnTo>
                  <a:pt x="0" y="24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1558" y="7962944"/>
            <a:ext cx="218689" cy="249931"/>
          </a:xfrm>
          <a:custGeom>
            <a:avLst/>
            <a:gdLst/>
            <a:ahLst/>
            <a:cxnLst/>
            <a:rect l="l" t="t" r="r" b="b"/>
            <a:pathLst>
              <a:path w="218689" h="249931">
                <a:moveTo>
                  <a:pt x="0" y="0"/>
                </a:moveTo>
                <a:lnTo>
                  <a:pt x="218689" y="0"/>
                </a:lnTo>
                <a:lnTo>
                  <a:pt x="218689" y="249931"/>
                </a:lnTo>
                <a:lnTo>
                  <a:pt x="0" y="24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1558" y="8801677"/>
            <a:ext cx="218689" cy="249931"/>
          </a:xfrm>
          <a:custGeom>
            <a:avLst/>
            <a:gdLst/>
            <a:ahLst/>
            <a:cxnLst/>
            <a:rect l="l" t="t" r="r" b="b"/>
            <a:pathLst>
              <a:path w="218689" h="249931">
                <a:moveTo>
                  <a:pt x="0" y="0"/>
                </a:moveTo>
                <a:lnTo>
                  <a:pt x="218689" y="0"/>
                </a:lnTo>
                <a:lnTo>
                  <a:pt x="218689" y="249931"/>
                </a:lnTo>
                <a:lnTo>
                  <a:pt x="0" y="24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4752" y="1403169"/>
            <a:ext cx="17385430" cy="8883831"/>
          </a:xfrm>
          <a:custGeom>
            <a:avLst/>
            <a:gdLst/>
            <a:ahLst/>
            <a:cxnLst/>
            <a:rect l="l" t="t" r="r" b="b"/>
            <a:pathLst>
              <a:path w="17385430" h="8883831">
                <a:moveTo>
                  <a:pt x="0" y="0"/>
                </a:moveTo>
                <a:lnTo>
                  <a:pt x="17385430" y="0"/>
                </a:lnTo>
                <a:lnTo>
                  <a:pt x="17385430" y="8883831"/>
                </a:lnTo>
                <a:lnTo>
                  <a:pt x="0" y="888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5" t="-1026" b="-4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04162" y="1028700"/>
            <a:ext cx="4064482" cy="2051353"/>
          </a:xfrm>
          <a:custGeom>
            <a:avLst/>
            <a:gdLst/>
            <a:ahLst/>
            <a:cxnLst/>
            <a:rect l="l" t="t" r="r" b="b"/>
            <a:pathLst>
              <a:path w="4064482" h="2051353">
                <a:moveTo>
                  <a:pt x="0" y="0"/>
                </a:moveTo>
                <a:lnTo>
                  <a:pt x="4064483" y="0"/>
                </a:lnTo>
                <a:lnTo>
                  <a:pt x="4064483" y="2051353"/>
                </a:lnTo>
                <a:lnTo>
                  <a:pt x="0" y="2051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6817" y="6973786"/>
            <a:ext cx="1353430" cy="1655571"/>
          </a:xfrm>
          <a:custGeom>
            <a:avLst/>
            <a:gdLst/>
            <a:ahLst/>
            <a:cxnLst/>
            <a:rect l="l" t="t" r="r" b="b"/>
            <a:pathLst>
              <a:path w="1353430" h="1655571">
                <a:moveTo>
                  <a:pt x="0" y="0"/>
                </a:moveTo>
                <a:lnTo>
                  <a:pt x="1353430" y="0"/>
                </a:lnTo>
                <a:lnTo>
                  <a:pt x="1353430" y="1655571"/>
                </a:lnTo>
                <a:lnTo>
                  <a:pt x="0" y="1655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1558" y="8194228"/>
            <a:ext cx="2909227" cy="435129"/>
          </a:xfrm>
          <a:custGeom>
            <a:avLst/>
            <a:gdLst/>
            <a:ahLst/>
            <a:cxnLst/>
            <a:rect l="l" t="t" r="r" b="b"/>
            <a:pathLst>
              <a:path w="2909227" h="435129">
                <a:moveTo>
                  <a:pt x="0" y="0"/>
                </a:moveTo>
                <a:lnTo>
                  <a:pt x="2909227" y="0"/>
                </a:lnTo>
                <a:lnTo>
                  <a:pt x="2909227" y="435129"/>
                </a:lnTo>
                <a:lnTo>
                  <a:pt x="0" y="435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13" r="-70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45894" y="139705"/>
            <a:ext cx="10096564" cy="10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29"/>
              </a:lnSpc>
            </a:pPr>
            <a:r>
              <a:rPr lang="en-US" sz="5816" b="1">
                <a:solidFill>
                  <a:srgbClr val="2B2A25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Effective Work Flow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52058" y="7914664"/>
            <a:ext cx="289743" cy="193337"/>
          </a:xfrm>
          <a:custGeom>
            <a:avLst/>
            <a:gdLst/>
            <a:ahLst/>
            <a:cxnLst/>
            <a:rect l="l" t="t" r="r" b="b"/>
            <a:pathLst>
              <a:path w="289743" h="193337">
                <a:moveTo>
                  <a:pt x="0" y="0"/>
                </a:moveTo>
                <a:lnTo>
                  <a:pt x="289743" y="0"/>
                </a:lnTo>
                <a:lnTo>
                  <a:pt x="289743" y="193337"/>
                </a:lnTo>
                <a:lnTo>
                  <a:pt x="0" y="19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352058" y="8785592"/>
            <a:ext cx="289743" cy="193337"/>
          </a:xfrm>
          <a:custGeom>
            <a:avLst/>
            <a:gdLst/>
            <a:ahLst/>
            <a:cxnLst/>
            <a:rect l="l" t="t" r="r" b="b"/>
            <a:pathLst>
              <a:path w="289743" h="193337">
                <a:moveTo>
                  <a:pt x="0" y="0"/>
                </a:moveTo>
                <a:lnTo>
                  <a:pt x="289743" y="0"/>
                </a:lnTo>
                <a:lnTo>
                  <a:pt x="289743" y="193338"/>
                </a:lnTo>
                <a:lnTo>
                  <a:pt x="0" y="19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923078" y="7902599"/>
            <a:ext cx="289743" cy="193337"/>
          </a:xfrm>
          <a:custGeom>
            <a:avLst/>
            <a:gdLst/>
            <a:ahLst/>
            <a:cxnLst/>
            <a:rect l="l" t="t" r="r" b="b"/>
            <a:pathLst>
              <a:path w="289743" h="193337">
                <a:moveTo>
                  <a:pt x="0" y="0"/>
                </a:moveTo>
                <a:lnTo>
                  <a:pt x="289742" y="0"/>
                </a:lnTo>
                <a:lnTo>
                  <a:pt x="289742" y="193337"/>
                </a:lnTo>
                <a:lnTo>
                  <a:pt x="0" y="19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6923078" y="8773527"/>
            <a:ext cx="289743" cy="193337"/>
          </a:xfrm>
          <a:custGeom>
            <a:avLst/>
            <a:gdLst/>
            <a:ahLst/>
            <a:cxnLst/>
            <a:rect l="l" t="t" r="r" b="b"/>
            <a:pathLst>
              <a:path w="289743" h="193337">
                <a:moveTo>
                  <a:pt x="0" y="0"/>
                </a:moveTo>
                <a:lnTo>
                  <a:pt x="289742" y="0"/>
                </a:lnTo>
                <a:lnTo>
                  <a:pt x="289742" y="193338"/>
                </a:lnTo>
                <a:lnTo>
                  <a:pt x="0" y="19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112490" y="-1467775"/>
            <a:ext cx="4835828" cy="483582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D2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786180" y="209367"/>
            <a:ext cx="2609807" cy="2497095"/>
          </a:xfrm>
          <a:custGeom>
            <a:avLst/>
            <a:gdLst/>
            <a:ahLst/>
            <a:cxnLst/>
            <a:rect l="l" t="t" r="r" b="b"/>
            <a:pathLst>
              <a:path w="2609807" h="2497095">
                <a:moveTo>
                  <a:pt x="0" y="0"/>
                </a:moveTo>
                <a:lnTo>
                  <a:pt x="2609807" y="0"/>
                </a:lnTo>
                <a:lnTo>
                  <a:pt x="2609807" y="2497096"/>
                </a:lnTo>
                <a:lnTo>
                  <a:pt x="0" y="249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0912" y="1805562"/>
            <a:ext cx="6193705" cy="6193705"/>
          </a:xfrm>
          <a:custGeom>
            <a:avLst/>
            <a:gdLst/>
            <a:ahLst/>
            <a:cxnLst/>
            <a:rect l="l" t="t" r="r" b="b"/>
            <a:pathLst>
              <a:path w="6193705" h="6193705">
                <a:moveTo>
                  <a:pt x="0" y="0"/>
                </a:moveTo>
                <a:lnTo>
                  <a:pt x="6193705" y="0"/>
                </a:lnTo>
                <a:lnTo>
                  <a:pt x="6193705" y="6193706"/>
                </a:lnTo>
                <a:lnTo>
                  <a:pt x="0" y="6193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82963" y="4366170"/>
            <a:ext cx="4369604" cy="3228900"/>
          </a:xfrm>
          <a:custGeom>
            <a:avLst/>
            <a:gdLst/>
            <a:ahLst/>
            <a:cxnLst/>
            <a:rect l="l" t="t" r="r" b="b"/>
            <a:pathLst>
              <a:path w="4369604" h="3228900">
                <a:moveTo>
                  <a:pt x="0" y="0"/>
                </a:moveTo>
                <a:lnTo>
                  <a:pt x="4369604" y="0"/>
                </a:lnTo>
                <a:lnTo>
                  <a:pt x="4369604" y="3228900"/>
                </a:lnTo>
                <a:lnTo>
                  <a:pt x="0" y="3228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2051" b="-10120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0109" y="2455867"/>
            <a:ext cx="1511256" cy="1158000"/>
          </a:xfrm>
          <a:custGeom>
            <a:avLst/>
            <a:gdLst/>
            <a:ahLst/>
            <a:cxnLst/>
            <a:rect l="l" t="t" r="r" b="b"/>
            <a:pathLst>
              <a:path w="1511256" h="1158000">
                <a:moveTo>
                  <a:pt x="0" y="0"/>
                </a:moveTo>
                <a:lnTo>
                  <a:pt x="1511256" y="0"/>
                </a:lnTo>
                <a:lnTo>
                  <a:pt x="1511256" y="1158000"/>
                </a:lnTo>
                <a:lnTo>
                  <a:pt x="0" y="115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9762" y="7999268"/>
            <a:ext cx="1935723" cy="2121340"/>
          </a:xfrm>
          <a:custGeom>
            <a:avLst/>
            <a:gdLst/>
            <a:ahLst/>
            <a:cxnLst/>
            <a:rect l="l" t="t" r="r" b="b"/>
            <a:pathLst>
              <a:path w="1935723" h="2121340">
                <a:moveTo>
                  <a:pt x="0" y="0"/>
                </a:moveTo>
                <a:lnTo>
                  <a:pt x="1935723" y="0"/>
                </a:lnTo>
                <a:lnTo>
                  <a:pt x="1935723" y="2121340"/>
                </a:lnTo>
                <a:lnTo>
                  <a:pt x="0" y="2121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275762" y="1871527"/>
            <a:ext cx="4068092" cy="8049420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2664" t="-1010" r="-1642" b="-685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4737460" y="7444148"/>
            <a:ext cx="2707247" cy="2876226"/>
          </a:xfrm>
          <a:custGeom>
            <a:avLst/>
            <a:gdLst/>
            <a:ahLst/>
            <a:cxnLst/>
            <a:rect l="l" t="t" r="r" b="b"/>
            <a:pathLst>
              <a:path w="2707247" h="2876226">
                <a:moveTo>
                  <a:pt x="0" y="0"/>
                </a:moveTo>
                <a:lnTo>
                  <a:pt x="2707247" y="0"/>
                </a:lnTo>
                <a:lnTo>
                  <a:pt x="2707247" y="2876226"/>
                </a:lnTo>
                <a:lnTo>
                  <a:pt x="0" y="2876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426170" y="2466034"/>
            <a:ext cx="3349719" cy="106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2"/>
              </a:lnSpc>
              <a:spcBef>
                <a:spcPct val="0"/>
              </a:spcBef>
            </a:pPr>
            <a:r>
              <a:rPr lang="en-US" sz="3200" b="1">
                <a:solidFill>
                  <a:srgbClr val="25471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POP UP NOTIFICATION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8674" y="179279"/>
            <a:ext cx="13945599" cy="127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  <a:spcBef>
                <a:spcPct val="0"/>
              </a:spcBef>
            </a:pPr>
            <a:r>
              <a:rPr lang="en-US" sz="7199" b="1">
                <a:solidFill>
                  <a:srgbClr val="25471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Notifying Authorized people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75075" y="4095063"/>
            <a:ext cx="4520912" cy="348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1"/>
              </a:lnSpc>
            </a:pPr>
            <a:r>
              <a:rPr lang="en-US" sz="4318" b="1">
                <a:solidFill>
                  <a:srgbClr val="25471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NOTIFICATION WITH ALARMING SOUNDS AND </a:t>
            </a:r>
          </a:p>
          <a:p>
            <a:pPr marL="0" lvl="0" indent="0" algn="ctr">
              <a:lnSpc>
                <a:spcPts val="5441"/>
              </a:lnSpc>
              <a:spcBef>
                <a:spcPct val="0"/>
              </a:spcBef>
            </a:pPr>
            <a:r>
              <a:rPr lang="en-US" sz="4318" b="1">
                <a:solidFill>
                  <a:srgbClr val="25471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E-MAIL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58219" y="369779"/>
            <a:ext cx="3277406" cy="2462151"/>
          </a:xfrm>
          <a:custGeom>
            <a:avLst/>
            <a:gdLst/>
            <a:ahLst/>
            <a:cxnLst/>
            <a:rect l="l" t="t" r="r" b="b"/>
            <a:pathLst>
              <a:path w="3277406" h="2462151">
                <a:moveTo>
                  <a:pt x="0" y="0"/>
                </a:moveTo>
                <a:lnTo>
                  <a:pt x="3277406" y="0"/>
                </a:lnTo>
                <a:lnTo>
                  <a:pt x="3277406" y="2462151"/>
                </a:lnTo>
                <a:lnTo>
                  <a:pt x="0" y="2462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1801" y="3086100"/>
            <a:ext cx="8663516" cy="6600024"/>
          </a:xfrm>
          <a:custGeom>
            <a:avLst/>
            <a:gdLst/>
            <a:ahLst/>
            <a:cxnLst/>
            <a:rect l="l" t="t" r="r" b="b"/>
            <a:pathLst>
              <a:path w="8663516" h="6600024">
                <a:moveTo>
                  <a:pt x="0" y="0"/>
                </a:moveTo>
                <a:lnTo>
                  <a:pt x="8663516" y="0"/>
                </a:lnTo>
                <a:lnTo>
                  <a:pt x="8663516" y="6600024"/>
                </a:lnTo>
                <a:lnTo>
                  <a:pt x="0" y="6600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40435" y="3172927"/>
            <a:ext cx="8549542" cy="6513197"/>
          </a:xfrm>
          <a:custGeom>
            <a:avLst/>
            <a:gdLst/>
            <a:ahLst/>
            <a:cxnLst/>
            <a:rect l="l" t="t" r="r" b="b"/>
            <a:pathLst>
              <a:path w="8549542" h="6513197">
                <a:moveTo>
                  <a:pt x="0" y="0"/>
                </a:moveTo>
                <a:lnTo>
                  <a:pt x="8549542" y="0"/>
                </a:lnTo>
                <a:lnTo>
                  <a:pt x="8549542" y="6513197"/>
                </a:lnTo>
                <a:lnTo>
                  <a:pt x="0" y="6513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1801" y="294132"/>
            <a:ext cx="13945599" cy="127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  <a:spcBef>
                <a:spcPct val="0"/>
              </a:spcBef>
            </a:pPr>
            <a:r>
              <a:rPr lang="en-US" sz="7199" b="1">
                <a:solidFill>
                  <a:srgbClr val="25471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NOTIFICATION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6064" y="3198038"/>
            <a:ext cx="7081215" cy="519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4130" b="1">
                <a:solidFill>
                  <a:srgbClr val="BD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PUBLIC NOTIFICATION</a:t>
            </a:r>
          </a:p>
          <a:p>
            <a:pPr algn="l">
              <a:lnSpc>
                <a:spcPts val="5782"/>
              </a:lnSpc>
            </a:pPr>
            <a:endParaRPr lang="en-US" sz="4130" b="1">
              <a:solidFill>
                <a:srgbClr val="BD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891713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ThingSpeak.</a:t>
            </a:r>
          </a:p>
          <a:p>
            <a:pPr marL="891713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Water Level Monitering.</a:t>
            </a:r>
          </a:p>
          <a:p>
            <a:pPr marL="891713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Indication alert on dashboard.</a:t>
            </a:r>
          </a:p>
          <a:p>
            <a:pPr marL="0" lvl="0" indent="0" algn="l">
              <a:lnSpc>
                <a:spcPts val="5782"/>
              </a:lnSpc>
              <a:spcBef>
                <a:spcPct val="0"/>
              </a:spcBef>
            </a:pPr>
            <a:endParaRPr lang="en-US" sz="4130" b="1">
              <a:solidFill>
                <a:srgbClr val="2B2A25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60992" y="3357296"/>
            <a:ext cx="7628985" cy="654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2"/>
              </a:lnSpc>
            </a:pPr>
            <a:r>
              <a:rPr lang="en-US" sz="3630" b="1">
                <a:solidFill>
                  <a:srgbClr val="BD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AUTHORIZED NOTIFICATION</a:t>
            </a:r>
          </a:p>
          <a:p>
            <a:pPr algn="l">
              <a:lnSpc>
                <a:spcPts val="5782"/>
              </a:lnSpc>
            </a:pPr>
            <a:endParaRPr lang="en-US" sz="3630" b="1">
              <a:solidFill>
                <a:srgbClr val="BD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891713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Bylnk.</a:t>
            </a:r>
          </a:p>
          <a:p>
            <a:pPr marL="891713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Water level monitering.</a:t>
            </a:r>
          </a:p>
          <a:p>
            <a:pPr marL="891713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Motor on/off(manual&amp;auto).</a:t>
            </a:r>
          </a:p>
          <a:p>
            <a:pPr marL="891713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E-Mail notification.</a:t>
            </a:r>
          </a:p>
          <a:p>
            <a:pPr marL="891713" lvl="1" indent="-445856" algn="l">
              <a:lnSpc>
                <a:spcPts val="5782"/>
              </a:lnSpc>
              <a:buFont typeface="Arial"/>
              <a:buChar char="•"/>
            </a:pPr>
            <a:r>
              <a:rPr lang="en-US" sz="4130" b="1">
                <a:solidFill>
                  <a:srgbClr val="2B2A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Notification enabled with alarm sound.</a:t>
            </a:r>
          </a:p>
          <a:p>
            <a:pPr marL="0" lvl="0" indent="0" algn="l">
              <a:lnSpc>
                <a:spcPts val="5782"/>
              </a:lnSpc>
              <a:spcBef>
                <a:spcPct val="0"/>
              </a:spcBef>
            </a:pPr>
            <a:endParaRPr lang="en-US" sz="4130" b="1">
              <a:solidFill>
                <a:srgbClr val="2B2A25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</TotalTime>
  <Words>627</Words>
  <Application>Microsoft Office PowerPoint</Application>
  <PresentationFormat>Custom</PresentationFormat>
  <Paragraphs>122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Akzidenz-Grotesk Bold</vt:lpstr>
      <vt:lpstr>Calibri</vt:lpstr>
      <vt:lpstr>Inter Bold</vt:lpstr>
      <vt:lpstr>Times New Roman Bold</vt:lpstr>
      <vt:lpstr>Akzidenz-Grotesk Heavy</vt:lpstr>
      <vt:lpstr>Peace Sans</vt:lpstr>
      <vt:lpstr>Times New Roman Ultra-Bold</vt:lpstr>
      <vt:lpstr>Calibri Light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Blue Geometric Floods and Their Impacts Presentation</dc:title>
  <dc:creator>DKT</dc:creator>
  <cp:lastModifiedBy>satheeshs2001@outlook.com</cp:lastModifiedBy>
  <cp:revision>5</cp:revision>
  <dcterms:created xsi:type="dcterms:W3CDTF">2006-08-16T00:00:00Z</dcterms:created>
  <dcterms:modified xsi:type="dcterms:W3CDTF">2025-05-24T02:20:19Z</dcterms:modified>
  <dc:identifier>DAGftLH_gKs</dc:identifier>
</cp:coreProperties>
</file>